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solidFill>
                <a:prstClr val="black"/>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2765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093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82761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8113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12775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8927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a:xfrm>
            <a:off x="561111" y="6391838"/>
            <a:ext cx="3644282" cy="304801"/>
          </a:xfrm>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43548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00616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9442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7460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9273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6033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4129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0775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4063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4351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39070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solidFill>
                <a:prstClr val="black"/>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656555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51722" y="1073426"/>
            <a:ext cx="9740348" cy="4724701"/>
          </a:xfrm>
          <a:gradFill flip="none" rotWithShape="1">
            <a:gsLst>
              <a:gs pos="0">
                <a:schemeClr val="accent2">
                  <a:lumMod val="0"/>
                  <a:lumOff val="100000"/>
                </a:schemeClr>
              </a:gs>
              <a:gs pos="54000">
                <a:schemeClr val="accent2">
                  <a:lumMod val="0"/>
                  <a:lumOff val="100000"/>
                </a:schemeClr>
              </a:gs>
              <a:gs pos="100000">
                <a:schemeClr val="accent2">
                  <a:lumMod val="100000"/>
                </a:schemeClr>
              </a:gs>
            </a:gsLst>
            <a:path path="circle">
              <a:fillToRect l="50000" t="-80000" r="50000" b="180000"/>
            </a:path>
            <a:tileRect/>
          </a:gradFill>
        </p:spPr>
        <p:txBody>
          <a:bodyPr/>
          <a:lstStyle/>
          <a:p>
            <a:pPr algn="ctr" rtl="1"/>
            <a:r>
              <a:rPr lang="ar-IQ" sz="4000" b="1" dirty="0">
                <a:ln>
                  <a:noFill/>
                </a:ln>
                <a:solidFill>
                  <a:srgbClr val="C00000"/>
                </a:solidFill>
                <a:latin typeface="Arabic Typesetting" panose="03020402040406030203" pitchFamily="66" charset="-78"/>
                <a:cs typeface="Arabic Typesetting" panose="03020402040406030203" pitchFamily="66" charset="-78"/>
              </a:rPr>
              <a:t>عقاقير طبية عملي</a:t>
            </a:r>
            <a:br>
              <a:rPr lang="ar-IQ" sz="4000" b="1" dirty="0">
                <a:ln>
                  <a:noFill/>
                </a:ln>
                <a:solidFill>
                  <a:srgbClr val="C00000"/>
                </a:solidFill>
                <a:latin typeface="Arabic Typesetting" panose="03020402040406030203" pitchFamily="66" charset="-78"/>
                <a:cs typeface="Arabic Typesetting" panose="03020402040406030203" pitchFamily="66" charset="-78"/>
              </a:rPr>
            </a:br>
            <a:r>
              <a:rPr lang="ar-IQ" sz="4000" b="1" dirty="0" smtClean="0">
                <a:ln>
                  <a:noFill/>
                </a:ln>
                <a:solidFill>
                  <a:srgbClr val="C00000"/>
                </a:solidFill>
                <a:latin typeface="Arabic Typesetting" panose="03020402040406030203" pitchFamily="66" charset="-78"/>
                <a:cs typeface="Arabic Typesetting" panose="03020402040406030203" pitchFamily="66" charset="-78"/>
              </a:rPr>
              <a:t>محاضرة</a:t>
            </a:r>
            <a:r>
              <a:rPr lang="en-US" sz="4000" b="1" dirty="0" smtClean="0">
                <a:ln>
                  <a:noFill/>
                </a:ln>
                <a:solidFill>
                  <a:srgbClr val="C00000"/>
                </a:solidFill>
                <a:latin typeface="Arabic Typesetting" panose="03020402040406030203" pitchFamily="66" charset="-78"/>
                <a:cs typeface="Arabic Typesetting" panose="03020402040406030203" pitchFamily="66" charset="-78"/>
              </a:rPr>
              <a:t> 8  </a:t>
            </a:r>
            <a:r>
              <a:rPr lang="ar-IQ" sz="4000" b="1" dirty="0" smtClean="0">
                <a:ln>
                  <a:noFill/>
                </a:ln>
                <a:solidFill>
                  <a:srgbClr val="C00000"/>
                </a:solidFill>
                <a:latin typeface="Arabic Typesetting" panose="03020402040406030203" pitchFamily="66" charset="-78"/>
                <a:cs typeface="Arabic Typesetting" panose="03020402040406030203" pitchFamily="66" charset="-78"/>
              </a:rPr>
              <a:t/>
            </a:r>
            <a:br>
              <a:rPr lang="ar-IQ" sz="4000" b="1" dirty="0" smtClean="0">
                <a:ln>
                  <a:noFill/>
                </a:ln>
                <a:solidFill>
                  <a:srgbClr val="C00000"/>
                </a:solidFill>
                <a:latin typeface="Arabic Typesetting" panose="03020402040406030203" pitchFamily="66" charset="-78"/>
                <a:cs typeface="Arabic Typesetting" panose="03020402040406030203" pitchFamily="66" charset="-78"/>
              </a:rPr>
            </a:br>
            <a:r>
              <a:rPr lang="ar-IQ" sz="4000" b="1" dirty="0" smtClean="0">
                <a:ln>
                  <a:noFill/>
                </a:ln>
                <a:solidFill>
                  <a:srgbClr val="92278F">
                    <a:lumMod val="75000"/>
                  </a:srgbClr>
                </a:solidFill>
                <a:latin typeface="Arabic Typesetting" panose="03020402040406030203" pitchFamily="66" charset="-78"/>
                <a:cs typeface="Arabic Typesetting" panose="03020402040406030203" pitchFamily="66" charset="-78"/>
              </a:rPr>
              <a:t>كلية </a:t>
            </a: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الزراعة</a:t>
            </a:r>
            <a:r>
              <a:rPr lang="ar-IQ" sz="3600" b="1" dirty="0">
                <a:ln>
                  <a:noFill/>
                </a:ln>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br>
              <a:rPr lang="ar-IQ" sz="36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مدرس المادة</a:t>
            </a:r>
            <a:b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400" b="1" dirty="0">
                <a:ln>
                  <a:noFill/>
                </a:ln>
                <a:solidFill>
                  <a:srgbClr val="C00000"/>
                </a:solidFill>
                <a:latin typeface="Arabic Typesetting" panose="03020402040406030203" pitchFamily="66" charset="-78"/>
                <a:cs typeface="Arabic Typesetting" panose="03020402040406030203" pitchFamily="66" charset="-78"/>
              </a:rPr>
              <a:t/>
            </a:r>
            <a:br>
              <a:rPr lang="ar-IQ" sz="4400" b="1" dirty="0">
                <a:ln>
                  <a:noFill/>
                </a:ln>
                <a:solidFill>
                  <a:srgbClr val="C00000"/>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2098964" y="4073236"/>
            <a:ext cx="8499763" cy="1309255"/>
          </a:xfrm>
        </p:spPr>
        <p:txBody>
          <a:bodyPr>
            <a:normAutofit/>
          </a:bodyPr>
          <a:lstStyle/>
          <a:p>
            <a:pPr lvl="0" algn="ctr">
              <a:buClr>
                <a:srgbClr val="90C226"/>
              </a:buClr>
            </a:pPr>
            <a:r>
              <a:rPr lang="ar-IQ" sz="4400" b="1" dirty="0" err="1">
                <a:solidFill>
                  <a:srgbClr val="C00000"/>
                </a:solidFill>
                <a:latin typeface="Arabic Typesetting" panose="03020402040406030203" pitchFamily="66" charset="-78"/>
                <a:cs typeface="Arabic Typesetting" panose="03020402040406030203" pitchFamily="66" charset="-78"/>
              </a:rPr>
              <a:t>م.م.رغد</a:t>
            </a:r>
            <a:r>
              <a:rPr lang="ar-IQ" sz="4400" b="1">
                <a:solidFill>
                  <a:srgbClr val="C00000"/>
                </a:solidFill>
                <a:latin typeface="Arabic Typesetting" panose="03020402040406030203" pitchFamily="66" charset="-78"/>
                <a:cs typeface="Arabic Typesetting" panose="03020402040406030203" pitchFamily="66" charset="-78"/>
              </a:rPr>
              <a:t> صباح حسن</a:t>
            </a:r>
            <a:r>
              <a:rPr lang="ar-IQ" sz="4400" b="1" dirty="0">
                <a:solidFill>
                  <a:srgbClr val="C00000"/>
                </a:solidFill>
                <a:latin typeface="Arabic Typesetting" panose="03020402040406030203" pitchFamily="66" charset="-78"/>
                <a:cs typeface="Arabic Typesetting" panose="03020402040406030203" pitchFamily="66" charset="-78"/>
              </a:rPr>
              <a:t/>
            </a:r>
            <a:br>
              <a:rPr lang="ar-IQ" sz="4400" b="1" dirty="0">
                <a:solidFill>
                  <a:srgbClr val="C00000"/>
                </a:solidFill>
                <a:latin typeface="Arabic Typesetting" panose="03020402040406030203" pitchFamily="66" charset="-78"/>
                <a:cs typeface="Arabic Typesetting" panose="03020402040406030203" pitchFamily="66" charset="-78"/>
              </a:rPr>
            </a:br>
            <a:endParaRPr lang="en-US" dirty="0"/>
          </a:p>
        </p:txBody>
      </p:sp>
    </p:spTree>
    <p:extLst>
      <p:ext uri="{BB962C8B-B14F-4D97-AF65-F5344CB8AC3E}">
        <p14:creationId xmlns:p14="http://schemas.microsoft.com/office/powerpoint/2010/main" val="87560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a:solidFill>
                  <a:schemeClr val="accent1">
                    <a:lumMod val="40000"/>
                    <a:lumOff val="60000"/>
                  </a:schemeClr>
                </a:solidFill>
                <a:ea typeface="Calibri" panose="020F0502020204030204" pitchFamily="34" charset="0"/>
                <a:cs typeface="Simplified Arabic" panose="02020603050405020304" pitchFamily="18" charset="-78"/>
              </a:rPr>
              <a:t>اعداد النباتات الطبية للتسويق </a:t>
            </a:r>
            <a:endParaRPr lang="en-US" dirty="0">
              <a:solidFill>
                <a:schemeClr val="accent1">
                  <a:lumMod val="40000"/>
                  <a:lumOff val="60000"/>
                </a:schemeClr>
              </a:solidFill>
            </a:endParaRPr>
          </a:p>
        </p:txBody>
      </p:sp>
      <p:sp>
        <p:nvSpPr>
          <p:cNvPr id="3" name="عنصر نائب للمحتوى 2"/>
          <p:cNvSpPr>
            <a:spLocks noGrp="1"/>
          </p:cNvSpPr>
          <p:nvPr>
            <p:ph idx="1"/>
          </p:nvPr>
        </p:nvSpPr>
        <p:spPr>
          <a:xfrm>
            <a:off x="685800" y="2597726"/>
            <a:ext cx="11242964" cy="3422073"/>
          </a:xfrm>
        </p:spPr>
        <p:txBody>
          <a:bodyPr>
            <a:normAutofit fontScale="92500" lnSpcReduction="10000"/>
          </a:bodyPr>
          <a:lstStyle/>
          <a:p>
            <a:pPr algn="r" rtl="1"/>
            <a:r>
              <a:rPr lang="ar-IQ" sz="3200" b="1" dirty="0">
                <a:solidFill>
                  <a:schemeClr val="tx2">
                    <a:lumMod val="75000"/>
                  </a:schemeClr>
                </a:solidFill>
              </a:rPr>
              <a:t>تختلف معاملات النباتات الطبية من ناحية جمعها وتجفيفها وتخزينها وكل ما يلزم من خطوات منذ جمعها حتى اعدادها للأسواق التجارية على عوامل مختلفة أهمها ما يلي:</a:t>
            </a:r>
            <a:endParaRPr lang="en-US" sz="3200" b="1" dirty="0">
              <a:solidFill>
                <a:schemeClr val="tx2">
                  <a:lumMod val="75000"/>
                </a:schemeClr>
              </a:solidFill>
            </a:endParaRPr>
          </a:p>
          <a:p>
            <a:pPr lvl="0" algn="r" rtl="1"/>
            <a:r>
              <a:rPr lang="ar-IQ" sz="3200" b="1" dirty="0">
                <a:solidFill>
                  <a:schemeClr val="tx2">
                    <a:lumMod val="75000"/>
                  </a:schemeClr>
                </a:solidFill>
              </a:rPr>
              <a:t>مكونات النبات الفعالة التي هي الأساس لزراعته </a:t>
            </a:r>
            <a:endParaRPr lang="en-US" sz="3200" b="1" dirty="0">
              <a:solidFill>
                <a:schemeClr val="tx2">
                  <a:lumMod val="75000"/>
                </a:schemeClr>
              </a:solidFill>
            </a:endParaRPr>
          </a:p>
          <a:p>
            <a:pPr lvl="0" algn="r" rtl="1"/>
            <a:r>
              <a:rPr lang="ar-IQ" sz="3200" b="1" dirty="0">
                <a:solidFill>
                  <a:schemeClr val="tx2">
                    <a:lumMod val="75000"/>
                  </a:schemeClr>
                </a:solidFill>
              </a:rPr>
              <a:t>الشكل العام للنبات او الجزء من النبات المراد جمعة.</a:t>
            </a:r>
            <a:endParaRPr lang="en-US" sz="3200" b="1" dirty="0">
              <a:solidFill>
                <a:schemeClr val="tx2">
                  <a:lumMod val="75000"/>
                </a:schemeClr>
              </a:solidFill>
            </a:endParaRPr>
          </a:p>
          <a:p>
            <a:pPr algn="r" rtl="1"/>
            <a:r>
              <a:rPr lang="ar-IQ" sz="3200" b="1" dirty="0">
                <a:solidFill>
                  <a:schemeClr val="tx2">
                    <a:lumMod val="75000"/>
                  </a:schemeClr>
                </a:solidFill>
              </a:rPr>
              <a:t>مصدر انتاج النبات هل هو نبات بري يجمع بريا من مناطق تواجده الطبيعية او يزرع كمحصول حقلي يمكن التحكم في جميع معاملاته من مرحلة اختيار البذور حتى مرحلة جمع المحصول.</a:t>
            </a:r>
            <a:endParaRPr lang="en-US" sz="3200" b="1" dirty="0">
              <a:solidFill>
                <a:schemeClr val="tx2">
                  <a:lumMod val="75000"/>
                </a:schemeClr>
              </a:solidFill>
            </a:endParaRPr>
          </a:p>
        </p:txBody>
      </p:sp>
    </p:spTree>
    <p:extLst>
      <p:ext uri="{BB962C8B-B14F-4D97-AF65-F5344CB8AC3E}">
        <p14:creationId xmlns:p14="http://schemas.microsoft.com/office/powerpoint/2010/main" val="4008410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a:solidFill>
                  <a:schemeClr val="accent1">
                    <a:lumMod val="60000"/>
                    <a:lumOff val="40000"/>
                  </a:schemeClr>
                </a:solidFill>
                <a:ea typeface="Calibri" panose="020F0502020204030204" pitchFamily="34" charset="0"/>
                <a:cs typeface="Simplified Arabic" panose="02020603050405020304" pitchFamily="18" charset="-78"/>
              </a:rPr>
              <a:t>أولا الجمع:</a:t>
            </a: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207818" y="2743200"/>
            <a:ext cx="11783291" cy="3844636"/>
          </a:xfrm>
        </p:spPr>
        <p:txBody>
          <a:bodyPr>
            <a:normAutofit/>
          </a:bodyPr>
          <a:lstStyle/>
          <a:p>
            <a:pPr algn="r" rtl="1"/>
            <a:r>
              <a:rPr lang="ar-IQ" sz="3600" b="1" dirty="0">
                <a:solidFill>
                  <a:schemeClr val="tx2">
                    <a:lumMod val="75000"/>
                  </a:schemeClr>
                </a:solidFill>
                <a:ea typeface="Calibri" panose="020F0502020204030204" pitchFamily="34" charset="0"/>
                <a:cs typeface="Simplified Arabic" panose="02020603050405020304" pitchFamily="18" charset="-78"/>
              </a:rPr>
              <a:t>النباتات الطبية اما ان تكون نباتات برية او محصول حقلي وجمع النباتات الطبية البرية يتوقف الى حد كبير على نوعية وخبرة الأشخاص الذين يقومون بعملية الجمع وعلى مناطق نمو النبات والنباتات الأخرى والتي تنمو وتختلط به وقد يؤدي عدم العناية بالجمع او الجهل بشكل النبات المراد جمعة وأنواعه وأصنافه المختلفة الى جمع نباتات تختلف تماما عن النبات المقصود بالجمع </a:t>
            </a:r>
            <a:endParaRPr lang="en-US" sz="3600" b="1" dirty="0">
              <a:solidFill>
                <a:schemeClr val="tx2">
                  <a:lumMod val="75000"/>
                </a:schemeClr>
              </a:solidFill>
            </a:endParaRPr>
          </a:p>
        </p:txBody>
      </p:sp>
    </p:spTree>
    <p:extLst>
      <p:ext uri="{BB962C8B-B14F-4D97-AF65-F5344CB8AC3E}">
        <p14:creationId xmlns:p14="http://schemas.microsoft.com/office/powerpoint/2010/main" val="3748771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a:solidFill>
                  <a:schemeClr val="accent1">
                    <a:lumMod val="60000"/>
                    <a:lumOff val="40000"/>
                  </a:schemeClr>
                </a:solidFill>
              </a:rPr>
              <a:t>ثانيا التنظيف والغربلة</a:t>
            </a: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477982" y="2603500"/>
            <a:ext cx="11305309" cy="3416300"/>
          </a:xfrm>
        </p:spPr>
        <p:txBody>
          <a:bodyPr>
            <a:noAutofit/>
          </a:bodyPr>
          <a:lstStyle/>
          <a:p>
            <a:pPr algn="r" rtl="1"/>
            <a:r>
              <a:rPr lang="ar-IQ" sz="2800" b="1" dirty="0" smtClean="0">
                <a:solidFill>
                  <a:schemeClr val="tx2">
                    <a:lumMod val="75000"/>
                  </a:schemeClr>
                </a:solidFill>
              </a:rPr>
              <a:t>المقصود بعملية التنظيف في هذه المرحلة هو التخلص من الشوائب التي قد تكون عالقة بالعقار وخصوصا في حالة النباتات التي تستعمل اجزائها الأرضية كالجذور والرايزومات والتي عادة يلتصق بها طين او تراب من التربة</a:t>
            </a:r>
            <a:endParaRPr lang="en-US" sz="2800" b="1" dirty="0" smtClean="0">
              <a:solidFill>
                <a:schemeClr val="tx2">
                  <a:lumMod val="75000"/>
                </a:schemeClr>
              </a:solidFill>
            </a:endParaRPr>
          </a:p>
          <a:p>
            <a:pPr algn="r" rtl="1"/>
            <a:r>
              <a:rPr lang="ar-IQ" sz="2800" b="1" dirty="0">
                <a:solidFill>
                  <a:schemeClr val="tx2">
                    <a:lumMod val="75000"/>
                  </a:schemeClr>
                </a:solidFill>
                <a:ea typeface="Calibri" panose="020F0502020204030204" pitchFamily="34" charset="0"/>
                <a:cs typeface="Simplified Arabic" panose="02020603050405020304" pitchFamily="18" charset="-78"/>
              </a:rPr>
              <a:t>وفي حالة النباتات التي تستعمل اوراقها او ثمارها او اجزاءها الخضرية فهذه لا تحتاج الى عملية التنظيف مثل الجذور والرايزومات ولكن يزال فقط الأشياء الغريبة المختلطة بالعقار الأساسي مثل فصل السوق من أوراق نبات السنامكي وفصل الغصان والأوراق من نورات نبات البابونج، وتجري هذه العملية التي تسمى بعملية الغربلة</a:t>
            </a:r>
            <a:endParaRPr lang="en-US" sz="2800" b="1" dirty="0" smtClean="0">
              <a:solidFill>
                <a:schemeClr val="tx2">
                  <a:lumMod val="75000"/>
                </a:schemeClr>
              </a:solidFill>
            </a:endParaRPr>
          </a:p>
          <a:p>
            <a:pPr algn="r" rtl="1"/>
            <a:endParaRPr lang="en-US" sz="2800" b="1" dirty="0">
              <a:solidFill>
                <a:schemeClr val="tx2">
                  <a:lumMod val="75000"/>
                </a:schemeClr>
              </a:solidFill>
            </a:endParaRPr>
          </a:p>
        </p:txBody>
      </p:sp>
    </p:spTree>
    <p:extLst>
      <p:ext uri="{BB962C8B-B14F-4D97-AF65-F5344CB8AC3E}">
        <p14:creationId xmlns:p14="http://schemas.microsoft.com/office/powerpoint/2010/main" val="723611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29</TotalTime>
  <Words>234</Words>
  <Application>Microsoft Office PowerPoint</Application>
  <PresentationFormat>مخصص</PresentationFormat>
  <Paragraphs>12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مجلس إدارة أيون</vt:lpstr>
      <vt:lpstr>عقاقير طبية عملي محاضرة 8   كلية الزراعة/ قسم المحاصيل الحقلية المرحلة الرابعة مدرس المادة  </vt:lpstr>
      <vt:lpstr>اعداد النباتات الطبية للتسويق </vt:lpstr>
      <vt:lpstr>أولا الجمع:</vt:lpstr>
      <vt:lpstr>ثانيا التنظيف والغربلة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عقاقير طبية عملي محاضرة 8   كلية الزراعة/ قسم المحاصيل الحقلية المرحلة الرابعة مدرس المادة  </dc:title>
  <dc:creator>nooraa adeel</dc:creator>
  <cp:lastModifiedBy>mohammed</cp:lastModifiedBy>
  <cp:revision>4</cp:revision>
  <dcterms:created xsi:type="dcterms:W3CDTF">2020-01-22T18:55:36Z</dcterms:created>
  <dcterms:modified xsi:type="dcterms:W3CDTF">2022-09-13T05:30:51Z</dcterms:modified>
</cp:coreProperties>
</file>